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72" r:id="rId3"/>
    <p:sldId id="328" r:id="rId4"/>
    <p:sldId id="339" r:id="rId5"/>
    <p:sldId id="343" r:id="rId6"/>
    <p:sldId id="347" r:id="rId7"/>
    <p:sldId id="331" r:id="rId8"/>
    <p:sldId id="350" r:id="rId9"/>
    <p:sldId id="337" r:id="rId10"/>
    <p:sldId id="345" r:id="rId11"/>
  </p:sldIdLst>
  <p:sldSz cx="12192000" cy="6858000"/>
  <p:notesSz cx="6858000" cy="9144000"/>
  <p:embeddedFontLst>
    <p:embeddedFont>
      <p:font typeface="KoPubWorld돋움체 Medium" panose="020B0600000101010101" charset="-127"/>
      <p:regular r:id="rId13"/>
    </p:embeddedFont>
    <p:embeddedFont>
      <p:font typeface="KoPubWorld돋움체_Pro Bold" panose="020B0600000101010101" charset="-127"/>
      <p:bold r:id="rId14"/>
    </p:embeddedFont>
    <p:embeddedFont>
      <p:font typeface="KoPubWorld돋움체_Pro Light" panose="020B0600000101010101" charset="-127"/>
      <p:regular r:id="rId15"/>
    </p:embeddedFont>
    <p:embeddedFont>
      <p:font typeface="KoPubWorld돋움체_Pro Medium" panose="020B0600000101010101" charset="-127"/>
      <p:regular r:id="rId16"/>
    </p:embeddedFont>
    <p:embeddedFont>
      <p:font typeface="HY헤드라인M" panose="0203060000010101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EF6"/>
    <a:srgbClr val="000000"/>
    <a:srgbClr val="005792"/>
    <a:srgbClr val="00204A"/>
    <a:srgbClr val="7F7E7E"/>
    <a:srgbClr val="FDB44B"/>
    <a:srgbClr val="F7F7F7"/>
    <a:srgbClr val="3B383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21" autoAdjust="0"/>
    <p:restoredTop sz="76825" autoAdjust="0"/>
  </p:normalViewPr>
  <p:slideViewPr>
    <p:cSldViewPr snapToGrid="0">
      <p:cViewPr varScale="1">
        <p:scale>
          <a:sx n="44" d="100"/>
          <a:sy n="44" d="100"/>
        </p:scale>
        <p:origin x="78" y="6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C3E4F-6F24-424F-96AF-80F2DF39B8B6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AEFBB-4D8B-4BB6-BCB7-BE16B1038C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452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igitalnewsrepor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저희는 </a:t>
            </a:r>
            <a:r>
              <a:rPr lang="en-US" altLang="ko-KR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YouTube </a:t>
            </a:r>
            <a:r>
              <a:rPr lang="ko-KR" altLang="en-US" sz="1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뉴스 컨텐츠 자동 요약 서비스</a:t>
            </a:r>
            <a:r>
              <a:rPr lang="en-US" altLang="ko-KR" dirty="0"/>
              <a:t> </a:t>
            </a:r>
            <a:r>
              <a:rPr lang="ko-KR" altLang="en-US" dirty="0"/>
              <a:t>프로젝트를 진행하고 있는 </a:t>
            </a:r>
            <a:r>
              <a:rPr lang="ko-KR" altLang="en-US" dirty="0" err="1"/>
              <a:t>강성권</a:t>
            </a:r>
            <a:r>
              <a:rPr lang="en-US" altLang="ko-KR" dirty="0"/>
              <a:t>, </a:t>
            </a:r>
            <a:r>
              <a:rPr lang="ko-KR" altLang="en-US" dirty="0"/>
              <a:t>고은경</a:t>
            </a:r>
            <a:r>
              <a:rPr lang="en-US" altLang="ko-KR" dirty="0"/>
              <a:t>, </a:t>
            </a:r>
            <a:r>
              <a:rPr lang="ko-KR" altLang="en-US" dirty="0"/>
              <a:t>권지혜</a:t>
            </a:r>
            <a:r>
              <a:rPr lang="en-US" altLang="ko-KR" dirty="0"/>
              <a:t>, </a:t>
            </a:r>
            <a:r>
              <a:rPr lang="ko-KR" altLang="en-US" dirty="0"/>
              <a:t>배형준이고 저는 발표자 </a:t>
            </a:r>
            <a:r>
              <a:rPr lang="en-US" altLang="ko-KR" dirty="0"/>
              <a:t>~~~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지금부터 </a:t>
            </a:r>
            <a:r>
              <a:rPr lang="en-US" altLang="ko-KR" dirty="0"/>
              <a:t>7</a:t>
            </a:r>
            <a:r>
              <a:rPr lang="ko-KR" altLang="en-US" dirty="0"/>
              <a:t>조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77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071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발표는 다음과 같은 순서로 진행하겠습니다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아이디어를 도출한 배경에 대해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설명드린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활용하는 데이터와 수집방법에 대해 말씀드리겠습니다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 데이터 처리방안과 분석기법에 대해 다룬 후 마지막으로 예상 활용방안 및 기대효과로 발표를 마무리 하도록 하겠습니다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b="0" dirty="0">
              <a:effectLst/>
            </a:endParaRPr>
          </a:p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487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사용시간이 꾸준히 증가하고 있는 플랫폼이며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타 매체보다 사용량이 월등히 높은 수준에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5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따라 뉴스기사 또한 타 매체보다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통해 접하는 사용자가 급증하고 있는데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인기동영상의 많은 부분이 뉴스 컨텐츠로 구성되어 있기도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영국 로이터저널리즘연구소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디지털 뉴스 리포트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따르면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뉴스를 접한다는 국내 응답자 비율은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44%(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복수 응답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큰 폭으로 증가했고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통한 뉴스 이용 매체로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꼽은 응답자는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45%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b="0" dirty="0">
              <a:solidFill>
                <a:srgbClr val="FFC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386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이렇게 많이 소비되는 뉴스 컨텐츠들에 대한 신뢰도는 매우 낮습니다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디지털 뉴스 리포트 </a:t>
            </a:r>
            <a:r>
              <a:rPr lang="en-US" altLang="ko-KR" dirty="0"/>
              <a:t>2020</a:t>
            </a:r>
            <a:r>
              <a:rPr lang="ko-KR" altLang="en-US" dirty="0"/>
              <a:t>에 따르면 한국은 조사대상국 </a:t>
            </a:r>
            <a:r>
              <a:rPr lang="en-US" altLang="ko-KR" dirty="0"/>
              <a:t>40</a:t>
            </a:r>
            <a:r>
              <a:rPr lang="ko-KR" altLang="en-US" dirty="0"/>
              <a:t>개국 중 언론 신뢰도 </a:t>
            </a:r>
            <a:r>
              <a:rPr lang="en-US" altLang="ko-KR" dirty="0"/>
              <a:t>21%</a:t>
            </a:r>
            <a:r>
              <a:rPr lang="ko-KR" altLang="en-US" dirty="0"/>
              <a:t>로 최하위를 기록했습니다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특히 허위정보가 가장 우려되는 플랫폼이 한국에서는 유튜브가 </a:t>
            </a:r>
            <a:r>
              <a:rPr lang="en-US" altLang="ko-KR" dirty="0"/>
              <a:t>31%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위를 기록했습니다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240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뉴스 컨텐츠 신뢰도를 향상시키기 위해서는 </a:t>
            </a:r>
            <a:r>
              <a:rPr lang="ko-KR" altLang="en-US" dirty="0"/>
              <a:t>편향되지 않은 정보 제공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이루어져야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바쁜 현대인들에게 모든 텍스트와 영상을 볼 시간을 확보하는 것은 어려우므로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요약된 정보를 통해 </a:t>
            </a:r>
            <a:r>
              <a:rPr lang="ko-KR" altLang="en-US" dirty="0"/>
              <a:t>한정된 시간 내에 다양한 컨텐츠를 소비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 수 있는 서비스가 필요합니다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이것이 바로 저희가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YouTube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뉴스 컨텐츠 자동요약 서비스를 만들고자 하는 이유입니다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네이버에는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요약봇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다음뉴스에는 자동요약 서비스가 있다면 유튜브에는 저희의 서비스가 있을 것입니다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밀리의 서재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유튜브 영화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선정한 스포츠경기 하이라이트 등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(summary)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산업이 부상하고 있는 현 시점에서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서비스 또한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타임푸어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(Time Poor)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족의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서머리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컨텐츠 소비 욕구를 충족시켜줄 수 있을 것입니다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028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8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740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어플리케이션 예상 구현 방안입니다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유튜브 뉴스 채널에서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업로드되는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영상들을 실시간으로 수집하여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 영상에 미리 학습된 모델을 적용합니다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 옆에 뉴스 영상의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핵심 키워드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표시되며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영상을 클릭하면 원본 영상이 있는 유튜브 페이지로 이동하고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키워드를 클릭하면 자동생성자막을 활용하여 해당 키워드가 나타난 구간으로 바로 이동합니다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더불어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댓글 요약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제공할 예정입니다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이모티콘 등 구어체의 특수성을 반영해 유튜브 댓글을 두세줄로 요약하여 화면에 표시합니다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AEFBB-4D8B-4BB6-BCB7-BE16B1038C2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390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2B1F5-B2C7-46BE-903E-9297CB35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D6383-D71F-46D8-8D56-3207CF4D0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31BF7-0EDF-4CA7-B4D7-5137F0528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7E134-557C-4CC0-8E21-D858F16F6701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0CC2E8-829C-4C49-9819-81517529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C1C9F-0538-43BD-B9B8-32402DD1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86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86E-EF82-4E00-9EB6-187C48C6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67D0-492C-4103-B411-E44C4CF25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A1912-82F9-4569-A0E8-68C3B2EC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EB0F4-DE92-4D7A-B497-336202CD53AA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896C51-2701-4645-BA6F-D3B38942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AB2EF-8061-4209-9FD9-8A46CA37C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5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9361FA-60EC-4778-9EFB-EBDF14794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388D50-C222-43B6-AC16-6E3C0D9E8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84A399-4F97-4507-8D49-2E9D405E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A32E-9A86-4DB3-9D35-DC2BF6C6CF7F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CCC79-9300-401B-ACCF-F9C27B07C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97B14-EFA5-4BDA-B504-ADB58013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53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20374045-EF23-412A-8921-C0F09DA990E9}"/>
              </a:ext>
            </a:extLst>
          </p:cNvPr>
          <p:cNvSpPr/>
          <p:nvPr userDrawn="1"/>
        </p:nvSpPr>
        <p:spPr>
          <a:xfrm flipH="1" flipV="1">
            <a:off x="6438122" y="747713"/>
            <a:ext cx="5753878" cy="255109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7F5EB3-E302-4DD6-A784-82F941C30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7B7F9-7336-4F2E-BA18-1B9F8A8E8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352550"/>
            <a:ext cx="11334750" cy="48244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FE041-D697-42C0-AEF4-92C8703D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739" y="6403975"/>
            <a:ext cx="2743200" cy="365125"/>
          </a:xfrm>
        </p:spPr>
        <p:txBody>
          <a:bodyPr/>
          <a:lstStyle/>
          <a:p>
            <a:fld id="{B5A1834F-EA84-48C0-A8B4-B9C0439C0829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1264BF-9A2A-43A3-9DE2-F1AD5A29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6100" y="6403975"/>
            <a:ext cx="6019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972058-97D7-4126-8E8A-0AD19AFE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149" y="6403975"/>
            <a:ext cx="571111" cy="365125"/>
          </a:xfrm>
        </p:spPr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02FB5D0A-2270-4106-ABCD-8FD50BD94B78}"/>
              </a:ext>
            </a:extLst>
          </p:cNvPr>
          <p:cNvSpPr/>
          <p:nvPr userDrawn="1"/>
        </p:nvSpPr>
        <p:spPr>
          <a:xfrm>
            <a:off x="0" y="725649"/>
            <a:ext cx="6923314" cy="268156"/>
          </a:xfrm>
          <a:custGeom>
            <a:avLst/>
            <a:gdLst>
              <a:gd name="connsiteX0" fmla="*/ 0 w 6923314"/>
              <a:gd name="connsiteY0" fmla="*/ 0 h 549275"/>
              <a:gd name="connsiteX1" fmla="*/ 6923314 w 6923314"/>
              <a:gd name="connsiteY1" fmla="*/ 0 h 549275"/>
              <a:gd name="connsiteX2" fmla="*/ 6534070 w 6923314"/>
              <a:gd name="connsiteY2" fmla="*/ 549275 h 549275"/>
              <a:gd name="connsiteX3" fmla="*/ 0 w 6923314"/>
              <a:gd name="connsiteY3" fmla="*/ 549275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3314" h="549275">
                <a:moveTo>
                  <a:pt x="0" y="0"/>
                </a:moveTo>
                <a:lnTo>
                  <a:pt x="6923314" y="0"/>
                </a:lnTo>
                <a:lnTo>
                  <a:pt x="6534070" y="549275"/>
                </a:lnTo>
                <a:lnTo>
                  <a:pt x="0" y="549275"/>
                </a:lnTo>
                <a:close/>
              </a:path>
            </a:pathLst>
          </a:custGeom>
          <a:solidFill>
            <a:srgbClr val="00204A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5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56BC1C-A56F-419D-909A-676A3E4A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312B5A-5C0D-497D-9941-CB4402CD9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444851-515F-416F-BB65-3FA2A02F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4AE9-3698-43C0-A487-3460B296B117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11237-7CD4-4A8B-9F68-395F93B6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8D6A8D-A83E-48C4-AB05-FCD31362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61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3E6C3-1B09-494D-8AAC-13858084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AC0BEE-A903-4B02-B662-B9C703AD9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418C16-3860-46F1-96D8-3312D0284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79D03D-7A80-4C65-9F82-0B00F57E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81C2-3BAA-4334-85DD-C832B5874855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7A0C09-F2F7-47B0-8917-6501C6C7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D4C88F-4983-4413-9C4B-3F694264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46205-F616-40BF-B697-35DB9A74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1F3631-F5AB-45F9-9886-6676ADB8E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206219-80C3-456F-B754-402EB0F21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99C02C-2CD1-4D3D-8A45-87C7EE736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A106E4-18A6-4F2C-8429-F68C9197C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4BD64A-BE21-4633-A000-5A7BC654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119-E1F0-4F2E-A254-C349D4070000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8C4A17-726E-4380-B1EA-9AF332CE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5B37E0-B4C0-4A57-A9DA-53DCFFDB7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20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FC206-A4D3-4E51-B04E-3F2ABA342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9E8BD5-8AEC-417C-99ED-EE9EABD3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444A8-C9FB-4FA7-96B7-FA7C27489435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D0ED0-3748-4A80-9C50-CF8324EC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6FB7F6-4FC2-4D33-85C2-93AECD51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77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4527AA-54EB-4E52-B19D-2079D0D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8832B-3967-4863-8795-FF5DE9EB5B04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29EC42-DBFE-4AC7-9F72-18DADC82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1DC113-B38D-4E28-97F3-1C0E458D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0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44253-27A6-449A-8C8F-A53DBD65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F05B-3794-4B95-B1CB-20AA385F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007F3-2805-430B-AEE7-54B8E7D5A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DD6C7-2FCF-4718-AED7-F0CC3657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F1F29-084C-4209-81E4-25742B2463EA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83A95-B8DC-4A3C-A047-F2F71BCE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4888C7-47F2-4327-9084-F8479A0D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17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7726E-22EB-47EE-B96F-ECC77620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817427-441C-4DEC-88FC-9762FD786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92FB08-1390-4447-9933-D06C004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97C70F-3F18-41FB-882A-3CC8E8F1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F155-D6F9-469F-9365-A7EF288942E1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3613E8-4D82-4BAD-87BD-87756B51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326D89-CAAB-419D-8118-B15A96E54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94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B8FD57-F7FE-4BD9-8BD7-C53F4AD94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895F6A-359E-4E48-A0C4-B6B5B0093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6C5480-5859-45EA-B972-BA21FB2AC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8740B-1637-46A7-BCDB-664CEBDFBA61}" type="datetime1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C16D6D-1394-441D-B0EE-301933A88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AAD44-1AFA-4E7A-B204-E72965485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D6C77-A859-4F2F-A0CC-69A7D446A5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83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204A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KoPubWorld돋움체_Pro Bold" panose="00000800000000000000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Medium" panose="00000600000000000000" pitchFamily="50" charset="-127"/>
          <a:ea typeface="KoPubWorld돋움체_Pro Medium" panose="00000600000000000000" pitchFamily="50" charset="-127"/>
          <a:cs typeface="KoPubWorld돋움체_Pro Medium" panose="00000600000000000000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www.needpix.com/photo/173961/check-check-mark-red-mark-tick-symbol-choice-sign-y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999" y="497840"/>
            <a:ext cx="4343401" cy="3078480"/>
          </a:xfrm>
          <a:solidFill>
            <a:schemeClr val="bg1">
              <a:alpha val="91000"/>
            </a:schemeClr>
          </a:solidFill>
        </p:spPr>
        <p:txBody>
          <a:bodyPr anchor="ctr">
            <a:noAutofit/>
          </a:bodyPr>
          <a:lstStyle/>
          <a:p>
            <a:pPr marL="216000" algn="l"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YouTube </a:t>
            </a:r>
            <a:r>
              <a:rPr lang="ko-KR" altLang="en-US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뉴스 컨텐츠 자동 요약 서비스</a:t>
            </a:r>
            <a:br>
              <a:rPr lang="en-US" altLang="ko-KR" sz="3200" dirty="0">
                <a:solidFill>
                  <a:srgbClr val="005792"/>
                </a:solidFill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7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조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: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고은경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권지혜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배형준</a:t>
            </a:r>
            <a:endParaRPr lang="ko-KR" altLang="en-US" sz="4000" dirty="0">
              <a:solidFill>
                <a:srgbClr val="005792"/>
              </a:solidFill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332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기대효과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9AB7907-1A81-4782-B30B-FBBC9D9E07C5}"/>
              </a:ext>
            </a:extLst>
          </p:cNvPr>
          <p:cNvGrpSpPr/>
          <p:nvPr/>
        </p:nvGrpSpPr>
        <p:grpSpPr>
          <a:xfrm>
            <a:off x="447729" y="3013159"/>
            <a:ext cx="11610531" cy="1430486"/>
            <a:chOff x="401258" y="2984353"/>
            <a:chExt cx="12167931" cy="1430486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B2C3919-5BDF-4B9B-91F7-08D09F646476}"/>
                </a:ext>
              </a:extLst>
            </p:cNvPr>
            <p:cNvSpPr/>
            <p:nvPr/>
          </p:nvSpPr>
          <p:spPr>
            <a:xfrm>
              <a:off x="401258" y="3953174"/>
              <a:ext cx="12939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언론채널</a:t>
              </a:r>
              <a:endParaRPr lang="ko-KR" altLang="en-US" sz="2400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F42DFAD-5519-4377-8BF6-C23D5B462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39" y="2984353"/>
              <a:ext cx="932400" cy="932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501F42-D561-484D-8E25-73278EB74181}"/>
                </a:ext>
              </a:extLst>
            </p:cNvPr>
            <p:cNvSpPr txBox="1"/>
            <p:nvPr/>
          </p:nvSpPr>
          <p:spPr>
            <a:xfrm>
              <a:off x="1765621" y="3090525"/>
              <a:ext cx="10803568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시청자들의 선택의 폭이 증가하여 경쟁력 확보를 위한 정확한 정보전달로 언론 신뢰도 향상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기존에 긴 기사 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/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영상은 보지 않던 신규 시청자 유입 창출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3F04EC0-A547-462B-B6BA-B6E30CCC94A2}"/>
              </a:ext>
            </a:extLst>
          </p:cNvPr>
          <p:cNvGrpSpPr/>
          <p:nvPr/>
        </p:nvGrpSpPr>
        <p:grpSpPr>
          <a:xfrm>
            <a:off x="540089" y="1385659"/>
            <a:ext cx="6811716" cy="1459141"/>
            <a:chOff x="6909367" y="1986877"/>
            <a:chExt cx="6811716" cy="145914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CA6DDD-4E25-48D2-B8DD-E95EC7182226}"/>
                </a:ext>
              </a:extLst>
            </p:cNvPr>
            <p:cNvSpPr txBox="1"/>
            <p:nvPr/>
          </p:nvSpPr>
          <p:spPr>
            <a:xfrm>
              <a:off x="8118870" y="2024382"/>
              <a:ext cx="5602213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정보의 홍수 속에서 양질의 정보 선택 용이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시간 단축을 통한 효율적 컨텐츠 소비 가능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681D129-36B7-4EBD-B27F-71095AECD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1480" y="1986877"/>
              <a:ext cx="932400" cy="932400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B14C0F2-8E44-46B7-B6B9-435F6E1D7531}"/>
                </a:ext>
              </a:extLst>
            </p:cNvPr>
            <p:cNvSpPr/>
            <p:nvPr/>
          </p:nvSpPr>
          <p:spPr>
            <a:xfrm>
              <a:off x="6909367" y="2984353"/>
              <a:ext cx="10166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소비자</a:t>
              </a:r>
              <a:endParaRPr lang="en-US" altLang="ko-KR" sz="2400" b="1" dirty="0">
                <a:solidFill>
                  <a:srgbClr val="005792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64BA6DF-5E05-4FD3-9F2F-846D079D29F6}"/>
              </a:ext>
            </a:extLst>
          </p:cNvPr>
          <p:cNvGrpSpPr/>
          <p:nvPr/>
        </p:nvGrpSpPr>
        <p:grpSpPr>
          <a:xfrm>
            <a:off x="297234" y="4616539"/>
            <a:ext cx="9900968" cy="1566959"/>
            <a:chOff x="145123" y="4371711"/>
            <a:chExt cx="9900968" cy="1566959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DAB35A6-4177-42B2-BAE5-0406AD229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892" y="4371711"/>
              <a:ext cx="932400" cy="932400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2EEDE2D-CD6B-495C-A37E-051524C7EFA2}"/>
                </a:ext>
              </a:extLst>
            </p:cNvPr>
            <p:cNvSpPr/>
            <p:nvPr/>
          </p:nvSpPr>
          <p:spPr>
            <a:xfrm>
              <a:off x="145123" y="5477005"/>
              <a:ext cx="150233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정부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(</a:t>
              </a:r>
              <a:r>
                <a:rPr lang="ko-KR" altLang="en-US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사회</a:t>
              </a:r>
              <a:r>
                <a:rPr lang="en-US" altLang="ko-KR" sz="2400" b="1" dirty="0">
                  <a:solidFill>
                    <a:srgbClr val="005792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)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F60533D-1BF5-4C9E-B848-016D9F087929}"/>
                </a:ext>
              </a:extLst>
            </p:cNvPr>
            <p:cNvSpPr/>
            <p:nvPr/>
          </p:nvSpPr>
          <p:spPr>
            <a:xfrm>
              <a:off x="1597481" y="4570670"/>
              <a:ext cx="8448610" cy="977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유튜브 알고리즘으로 인한 확증편향을 방지하여 국민 지식수준 향상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 err="1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타임푸어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(Time Poor)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  <a:sym typeface="Wingdings" panose="05000000000000000000" pitchFamily="2" charset="2"/>
                </a:rPr>
                <a:t>족의 뉴스 소비를 촉진시킴으로써 정보격차 해소에 일조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5723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490D-F21F-497D-9A6B-85BF373BA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381" y="571500"/>
            <a:ext cx="7689237" cy="629055"/>
          </a:xfrm>
        </p:spPr>
        <p:txBody>
          <a:bodyPr>
            <a:noAutofit/>
          </a:bodyPr>
          <a:lstStyle/>
          <a:p>
            <a:pPr>
              <a:lnSpc>
                <a:spcPts val="4800"/>
              </a:lnSpc>
            </a:pPr>
            <a:r>
              <a:rPr lang="en-US" altLang="ko-KR" sz="3200" dirty="0">
                <a:solidFill>
                  <a:srgbClr val="005792"/>
                </a:solidFill>
              </a:rPr>
              <a:t>Contents</a:t>
            </a:r>
            <a:endParaRPr lang="ko-KR" altLang="en-US" sz="4000" dirty="0">
              <a:solidFill>
                <a:srgbClr val="005792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F4C280-EBD2-4082-BB02-ECD24E177E15}"/>
              </a:ext>
            </a:extLst>
          </p:cNvPr>
          <p:cNvCxnSpPr>
            <a:cxnSpLocks/>
          </p:cNvCxnSpPr>
          <p:nvPr/>
        </p:nvCxnSpPr>
        <p:spPr>
          <a:xfrm>
            <a:off x="4852987" y="1285875"/>
            <a:ext cx="2486025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015B0EB-E139-416E-A502-A28A075E1BB1}"/>
              </a:ext>
            </a:extLst>
          </p:cNvPr>
          <p:cNvGrpSpPr/>
          <p:nvPr/>
        </p:nvGrpSpPr>
        <p:grpSpPr>
          <a:xfrm>
            <a:off x="2116991" y="3161552"/>
            <a:ext cx="7958016" cy="1344198"/>
            <a:chOff x="968066" y="3170873"/>
            <a:chExt cx="7958016" cy="1344198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CB6E0B12-A408-4495-B774-2AADD69B71EB}"/>
                </a:ext>
              </a:extLst>
            </p:cNvPr>
            <p:cNvGrpSpPr/>
            <p:nvPr/>
          </p:nvGrpSpPr>
          <p:grpSpPr>
            <a:xfrm>
              <a:off x="968066" y="3170873"/>
              <a:ext cx="1328958" cy="1328958"/>
              <a:chOff x="576042" y="4021821"/>
              <a:chExt cx="1328958" cy="132895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060D78A-1203-47B1-BBE7-66F8560B963F}"/>
                  </a:ext>
                </a:extLst>
              </p:cNvPr>
              <p:cNvSpPr/>
              <p:nvPr/>
            </p:nvSpPr>
            <p:spPr>
              <a:xfrm>
                <a:off x="576042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DB82E820-1B33-478D-8CB5-920665B22C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9566" y="4295345"/>
                <a:ext cx="781910" cy="781910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CA26B28-0BA9-4434-87D8-BF4D8D7A1AC7}"/>
                </a:ext>
              </a:extLst>
            </p:cNvPr>
            <p:cNvGrpSpPr/>
            <p:nvPr/>
          </p:nvGrpSpPr>
          <p:grpSpPr>
            <a:xfrm>
              <a:off x="3174933" y="3170873"/>
              <a:ext cx="1328958" cy="1328958"/>
              <a:chOff x="2397736" y="4021821"/>
              <a:chExt cx="1328958" cy="1328958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B2C406F6-36DC-4D36-BC71-225CCF575B44}"/>
                  </a:ext>
                </a:extLst>
              </p:cNvPr>
              <p:cNvSpPr/>
              <p:nvPr/>
            </p:nvSpPr>
            <p:spPr>
              <a:xfrm>
                <a:off x="2397736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AFE6EDCC-A68F-4CF2-B190-710E8EDBB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1615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3DE9205-D6F0-46C5-B566-AE3072E3FFDC}"/>
                </a:ext>
              </a:extLst>
            </p:cNvPr>
            <p:cNvGrpSpPr/>
            <p:nvPr/>
          </p:nvGrpSpPr>
          <p:grpSpPr>
            <a:xfrm>
              <a:off x="5381800" y="3170873"/>
              <a:ext cx="1328958" cy="1328958"/>
              <a:chOff x="5260069" y="4021821"/>
              <a:chExt cx="1328958" cy="1328958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F867B0C6-AB8A-4924-A0C9-43EB7947CA0B}"/>
                  </a:ext>
                </a:extLst>
              </p:cNvPr>
              <p:cNvSpPr/>
              <p:nvPr/>
            </p:nvSpPr>
            <p:spPr>
              <a:xfrm>
                <a:off x="5260069" y="402182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CD8FE39F-FEC7-4A54-AD8D-089FE63CE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3948" y="4296055"/>
                <a:ext cx="781200" cy="781200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E60141F-12E1-4C85-B70D-9BAFE942C1D2}"/>
                </a:ext>
              </a:extLst>
            </p:cNvPr>
            <p:cNvGrpSpPr/>
            <p:nvPr/>
          </p:nvGrpSpPr>
          <p:grpSpPr>
            <a:xfrm>
              <a:off x="7597124" y="3186113"/>
              <a:ext cx="1328958" cy="1328958"/>
              <a:chOff x="7490784" y="4037061"/>
              <a:chExt cx="1328958" cy="132895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BE5463AE-D157-4948-B022-665F87FC3710}"/>
                  </a:ext>
                </a:extLst>
              </p:cNvPr>
              <p:cNvSpPr/>
              <p:nvPr/>
            </p:nvSpPr>
            <p:spPr>
              <a:xfrm>
                <a:off x="7490784" y="4037061"/>
                <a:ext cx="1328958" cy="1328958"/>
              </a:xfrm>
              <a:prstGeom prst="ellipse">
                <a:avLst/>
              </a:prstGeom>
              <a:noFill/>
              <a:ln w="28575">
                <a:solidFill>
                  <a:srgbClr val="3B38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2ACAA759-1787-4105-A076-46D58C27B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64663" y="4325825"/>
                <a:ext cx="781200" cy="781200"/>
              </a:xfrm>
              <a:prstGeom prst="rect">
                <a:avLst/>
              </a:prstGeom>
            </p:spPr>
          </p:pic>
        </p:grp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9F3BF8-8C6B-4DA3-A70F-CBD6BF40ABB6}"/>
              </a:ext>
            </a:extLst>
          </p:cNvPr>
          <p:cNvGrpSpPr/>
          <p:nvPr/>
        </p:nvGrpSpPr>
        <p:grpSpPr>
          <a:xfrm>
            <a:off x="2175216" y="2351896"/>
            <a:ext cx="8453064" cy="707886"/>
            <a:chOff x="1086985" y="2345622"/>
            <a:chExt cx="8453064" cy="70788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7BB05EE-4BC6-4F84-AB93-B72A218C192D}"/>
                </a:ext>
              </a:extLst>
            </p:cNvPr>
            <p:cNvSpPr txBox="1"/>
            <p:nvPr/>
          </p:nvSpPr>
          <p:spPr>
            <a:xfrm>
              <a:off x="1086985" y="2499510"/>
              <a:ext cx="11905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배경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45D33C-29F1-4A60-9C96-01DE0C8D9E10}"/>
                </a:ext>
              </a:extLst>
            </p:cNvPr>
            <p:cNvSpPr txBox="1"/>
            <p:nvPr/>
          </p:nvSpPr>
          <p:spPr>
            <a:xfrm>
              <a:off x="2942316" y="2345622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활용데이터 정의</a:t>
              </a:r>
              <a:endPara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/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수집방안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1C4564D-49F5-43F8-AE78-B5F30A438697}"/>
                </a:ext>
              </a:extLst>
            </p:cNvPr>
            <p:cNvSpPr txBox="1"/>
            <p:nvPr/>
          </p:nvSpPr>
          <p:spPr>
            <a:xfrm>
              <a:off x="5149183" y="2345622"/>
              <a:ext cx="1893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데이터 처리방안 </a:t>
              </a:r>
              <a:r>
                <a:rPr lang="en-US" altLang="ko-KR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&amp; </a:t>
              </a:r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분석기법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14BDDB3-DDBE-4959-81B6-1228E90C6933}"/>
                </a:ext>
              </a:extLst>
            </p:cNvPr>
            <p:cNvSpPr txBox="1"/>
            <p:nvPr/>
          </p:nvSpPr>
          <p:spPr>
            <a:xfrm>
              <a:off x="7082597" y="2529990"/>
              <a:ext cx="2457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활용방안 및 기대효과</a:t>
              </a:r>
            </a:p>
          </p:txBody>
        </p:sp>
      </p:grp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AAA669AB-D090-4285-8955-ACE2D631D5D5}"/>
              </a:ext>
            </a:extLst>
          </p:cNvPr>
          <p:cNvCxnSpPr>
            <a:cxnSpLocks/>
          </p:cNvCxnSpPr>
          <p:nvPr/>
        </p:nvCxnSpPr>
        <p:spPr>
          <a:xfrm>
            <a:off x="3588543" y="3841271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BC3BA9D-DE3A-4AAE-B564-773F95E03950}"/>
              </a:ext>
            </a:extLst>
          </p:cNvPr>
          <p:cNvCxnSpPr>
            <a:cxnSpLocks/>
          </p:cNvCxnSpPr>
          <p:nvPr/>
        </p:nvCxnSpPr>
        <p:spPr>
          <a:xfrm>
            <a:off x="5817393" y="3815065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8727DB-C5EB-4151-9159-512E925807D1}"/>
              </a:ext>
            </a:extLst>
          </p:cNvPr>
          <p:cNvCxnSpPr>
            <a:cxnSpLocks/>
          </p:cNvCxnSpPr>
          <p:nvPr/>
        </p:nvCxnSpPr>
        <p:spPr>
          <a:xfrm>
            <a:off x="8017668" y="3788859"/>
            <a:ext cx="557213" cy="0"/>
          </a:xfrm>
          <a:prstGeom prst="line">
            <a:avLst/>
          </a:prstGeom>
          <a:ln w="19050">
            <a:solidFill>
              <a:srgbClr val="0020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88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B56C4D-5C19-4CF4-87E4-936FA5E915EC}"/>
              </a:ext>
            </a:extLst>
          </p:cNvPr>
          <p:cNvSpPr/>
          <p:nvPr/>
        </p:nvSpPr>
        <p:spPr>
          <a:xfrm>
            <a:off x="287693" y="1099251"/>
            <a:ext cx="9776854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유튜브는 빠르게 성장하고 있는 플랫폼이며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타 플랫폼에 비해 사용 시간도 많다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.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AEDCA1-31CE-448E-8B71-33151BACB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036" y="1830434"/>
            <a:ext cx="5016203" cy="47561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CB3227-3581-466F-8B6A-C118EC503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0" y="1830434"/>
            <a:ext cx="4635341" cy="475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8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2D516-032B-4BAA-A5BD-40CDAFC35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" t="8333"/>
          <a:stretch/>
        </p:blipFill>
        <p:spPr>
          <a:xfrm>
            <a:off x="1714890" y="1288397"/>
            <a:ext cx="8353035" cy="5056524"/>
          </a:xfrm>
          <a:prstGeom prst="rect">
            <a:avLst/>
          </a:prstGeom>
        </p:spPr>
      </p:pic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CC2C61F7-3213-445F-9FB4-BDA471FEEBE8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3476625 w 12192000"/>
              <a:gd name="connsiteY0" fmla="*/ 4010025 h 6858000"/>
              <a:gd name="connsiteX1" fmla="*/ 3476625 w 12192000"/>
              <a:gd name="connsiteY1" fmla="*/ 6344921 h 6858000"/>
              <a:gd name="connsiteX2" fmla="*/ 10220325 w 12192000"/>
              <a:gd name="connsiteY2" fmla="*/ 6344921 h 6858000"/>
              <a:gd name="connsiteX3" fmla="*/ 10220325 w 12192000"/>
              <a:gd name="connsiteY3" fmla="*/ 4010025 h 6858000"/>
              <a:gd name="connsiteX4" fmla="*/ 1714890 w 12192000"/>
              <a:gd name="connsiteY4" fmla="*/ 1571625 h 6858000"/>
              <a:gd name="connsiteX5" fmla="*/ 1714890 w 12192000"/>
              <a:gd name="connsiteY5" fmla="*/ 1895475 h 6858000"/>
              <a:gd name="connsiteX6" fmla="*/ 3371850 w 12192000"/>
              <a:gd name="connsiteY6" fmla="*/ 1895475 h 6858000"/>
              <a:gd name="connsiteX7" fmla="*/ 3371850 w 12192000"/>
              <a:gd name="connsiteY7" fmla="*/ 1571625 h 6858000"/>
              <a:gd name="connsiteX8" fmla="*/ 3476626 w 12192000"/>
              <a:gd name="connsiteY8" fmla="*/ 1190625 h 6858000"/>
              <a:gd name="connsiteX9" fmla="*/ 3476626 w 12192000"/>
              <a:gd name="connsiteY9" fmla="*/ 3048000 h 6858000"/>
              <a:gd name="connsiteX10" fmla="*/ 10220325 w 12192000"/>
              <a:gd name="connsiteY10" fmla="*/ 3048000 h 6858000"/>
              <a:gd name="connsiteX11" fmla="*/ 10220325 w 12192000"/>
              <a:gd name="connsiteY11" fmla="*/ 1190625 h 6858000"/>
              <a:gd name="connsiteX12" fmla="*/ 0 w 12192000"/>
              <a:gd name="connsiteY12" fmla="*/ 0 h 6858000"/>
              <a:gd name="connsiteX13" fmla="*/ 12192000 w 12192000"/>
              <a:gd name="connsiteY13" fmla="*/ 0 h 6858000"/>
              <a:gd name="connsiteX14" fmla="*/ 12192000 w 12192000"/>
              <a:gd name="connsiteY14" fmla="*/ 6858000 h 6858000"/>
              <a:gd name="connsiteX15" fmla="*/ 0 w 12192000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476625" y="4010025"/>
                </a:moveTo>
                <a:lnTo>
                  <a:pt x="3476625" y="6344921"/>
                </a:lnTo>
                <a:lnTo>
                  <a:pt x="10220325" y="6344921"/>
                </a:lnTo>
                <a:lnTo>
                  <a:pt x="10220325" y="4010025"/>
                </a:lnTo>
                <a:close/>
                <a:moveTo>
                  <a:pt x="1714890" y="1571625"/>
                </a:moveTo>
                <a:lnTo>
                  <a:pt x="1714890" y="1895475"/>
                </a:lnTo>
                <a:lnTo>
                  <a:pt x="3371850" y="1895475"/>
                </a:lnTo>
                <a:lnTo>
                  <a:pt x="3371850" y="1571625"/>
                </a:lnTo>
                <a:close/>
                <a:moveTo>
                  <a:pt x="3476626" y="1190625"/>
                </a:moveTo>
                <a:lnTo>
                  <a:pt x="3476626" y="3048000"/>
                </a:lnTo>
                <a:lnTo>
                  <a:pt x="10220325" y="3048000"/>
                </a:lnTo>
                <a:lnTo>
                  <a:pt x="10220325" y="119062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101">
            <a:extLst>
              <a:ext uri="{FF2B5EF4-FFF2-40B4-BE49-F238E27FC236}">
                <a16:creationId xmlns:a16="http://schemas.microsoft.com/office/drawing/2014/main" id="{6CDD6C2F-1E04-4C47-BAA6-8D9F7D06C250}"/>
              </a:ext>
            </a:extLst>
          </p:cNvPr>
          <p:cNvSpPr/>
          <p:nvPr/>
        </p:nvSpPr>
        <p:spPr>
          <a:xfrm>
            <a:off x="637227" y="2753756"/>
            <a:ext cx="2650841" cy="3673974"/>
          </a:xfrm>
          <a:custGeom>
            <a:avLst/>
            <a:gdLst>
              <a:gd name="connsiteX0" fmla="*/ 0 w 2812649"/>
              <a:gd name="connsiteY0" fmla="*/ 0 h 4004056"/>
              <a:gd name="connsiteX1" fmla="*/ 2812649 w 2812649"/>
              <a:gd name="connsiteY1" fmla="*/ 0 h 4004056"/>
              <a:gd name="connsiteX2" fmla="*/ 2812649 w 2812649"/>
              <a:gd name="connsiteY2" fmla="*/ 3494648 h 4004056"/>
              <a:gd name="connsiteX3" fmla="*/ 2794539 w 2812649"/>
              <a:gd name="connsiteY3" fmla="*/ 3476538 h 4004056"/>
              <a:gd name="connsiteX4" fmla="*/ 2280284 w 2812649"/>
              <a:gd name="connsiteY4" fmla="*/ 3990792 h 4004056"/>
              <a:gd name="connsiteX5" fmla="*/ 2293548 w 2812649"/>
              <a:gd name="connsiteY5" fmla="*/ 4004056 h 4004056"/>
              <a:gd name="connsiteX6" fmla="*/ 0 w 2812649"/>
              <a:gd name="connsiteY6" fmla="*/ 4004056 h 400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12649" h="4004056">
                <a:moveTo>
                  <a:pt x="0" y="0"/>
                </a:moveTo>
                <a:lnTo>
                  <a:pt x="2812649" y="0"/>
                </a:lnTo>
                <a:lnTo>
                  <a:pt x="2812649" y="3494648"/>
                </a:lnTo>
                <a:lnTo>
                  <a:pt x="2794539" y="3476538"/>
                </a:lnTo>
                <a:lnTo>
                  <a:pt x="2280284" y="3990792"/>
                </a:lnTo>
                <a:lnTo>
                  <a:pt x="2293548" y="4004056"/>
                </a:lnTo>
                <a:lnTo>
                  <a:pt x="0" y="40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From 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영국 로이터저널리즘연구소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디지털 뉴스 리포트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2020’</a:t>
            </a: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국내 응답자 중 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 뉴스 접하는 비율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4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44%</a:t>
            </a:r>
          </a:p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(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복수응답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KoPubWorld돋움체_Pro Light" panose="020B0600000101010101" charset="-127"/>
                <a:ea typeface="KoPubWorld돋움체_Pro Light" panose="020B0600000101010101" charset="-127"/>
                <a:cs typeface="KoPubWorld돋움체_Pro Light" panose="020B0600000101010101" charset="-127"/>
              </a:rPr>
              <a:t>)</a:t>
            </a:r>
          </a:p>
          <a:p>
            <a:pPr algn="ctr"/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통한 뉴스 이용 매체 중 </a:t>
            </a:r>
            <a:r>
              <a:rPr lang="en-US" altLang="ko-KR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 </a:t>
            </a:r>
            <a:r>
              <a:rPr lang="ko-KR" altLang="en-US" sz="14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사용</a:t>
            </a:r>
            <a:endParaRPr lang="en-US" altLang="ko-KR" sz="14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40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45%</a:t>
            </a:r>
            <a:endParaRPr lang="ko-KR" altLang="en-US" sz="4000" b="1" dirty="0">
              <a:solidFill>
                <a:srgbClr val="C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9" name="이등변 삼각형 6">
            <a:extLst>
              <a:ext uri="{FF2B5EF4-FFF2-40B4-BE49-F238E27FC236}">
                <a16:creationId xmlns:a16="http://schemas.microsoft.com/office/drawing/2014/main" id="{23DB194D-5DAB-46F3-8E4B-30C98B991E1E}"/>
              </a:ext>
            </a:extLst>
          </p:cNvPr>
          <p:cNvSpPr/>
          <p:nvPr/>
        </p:nvSpPr>
        <p:spPr>
          <a:xfrm rot="18900000">
            <a:off x="2579202" y="5886316"/>
            <a:ext cx="639065" cy="341766"/>
          </a:xfrm>
          <a:custGeom>
            <a:avLst/>
            <a:gdLst>
              <a:gd name="connsiteX0" fmla="*/ 0 w 1512434"/>
              <a:gd name="connsiteY0" fmla="*/ 245164 h 245164"/>
              <a:gd name="connsiteX1" fmla="*/ 751967 w 1512434"/>
              <a:gd name="connsiteY1" fmla="*/ 0 h 245164"/>
              <a:gd name="connsiteX2" fmla="*/ 1512434 w 1512434"/>
              <a:gd name="connsiteY2" fmla="*/ 245164 h 245164"/>
              <a:gd name="connsiteX3" fmla="*/ 0 w 1512434"/>
              <a:gd name="connsiteY3" fmla="*/ 245164 h 245164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  <a:gd name="connsiteX0" fmla="*/ 0 w 1512434"/>
              <a:gd name="connsiteY0" fmla="*/ 372149 h 372149"/>
              <a:gd name="connsiteX1" fmla="*/ 741627 w 1512434"/>
              <a:gd name="connsiteY1" fmla="*/ 0 h 372149"/>
              <a:gd name="connsiteX2" fmla="*/ 1512434 w 1512434"/>
              <a:gd name="connsiteY2" fmla="*/ 372149 h 372149"/>
              <a:gd name="connsiteX3" fmla="*/ 0 w 1512434"/>
              <a:gd name="connsiteY3" fmla="*/ 372149 h 3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2434" h="372149">
                <a:moveTo>
                  <a:pt x="0" y="372149"/>
                </a:moveTo>
                <a:cubicBezTo>
                  <a:pt x="247209" y="248099"/>
                  <a:pt x="529139" y="211047"/>
                  <a:pt x="741627" y="0"/>
                </a:cubicBezTo>
                <a:cubicBezTo>
                  <a:pt x="1068465" y="233789"/>
                  <a:pt x="1255498" y="248099"/>
                  <a:pt x="1512434" y="372149"/>
                </a:cubicBezTo>
                <a:lnTo>
                  <a:pt x="0" y="3721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987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2B131A9-E3C4-4E42-9382-A2FDE3A61E77}"/>
              </a:ext>
            </a:extLst>
          </p:cNvPr>
          <p:cNvSpPr/>
          <p:nvPr/>
        </p:nvSpPr>
        <p:spPr>
          <a:xfrm>
            <a:off x="1066340" y="1936116"/>
            <a:ext cx="4706589" cy="3747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2019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 기준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주요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22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 언론사 메인 뉴스 계정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SNS 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구독자 수 총합은 약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1600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만 명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2020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년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8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월 기준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주요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22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 언론사 메인 뉴스 계정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유튜브 구독자 수 총합은 약 </a:t>
            </a:r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1000</a:t>
            </a:r>
            <a:r>
              <a: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만 명</a:t>
            </a:r>
            <a:endParaRPr lang="en-US" altLang="ko-KR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0EF3D7-D7F5-43F9-9F33-F841438E0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072" y="1282972"/>
            <a:ext cx="4500000" cy="530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D8D84821-1B47-4548-B7E3-9EADD60B5323}"/>
              </a:ext>
            </a:extLst>
          </p:cNvPr>
          <p:cNvSpPr/>
          <p:nvPr/>
        </p:nvSpPr>
        <p:spPr>
          <a:xfrm rot="16200000">
            <a:off x="5440859" y="1458040"/>
            <a:ext cx="1400312" cy="4772876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주제 선정 이유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688B5C9-E660-4372-82E3-47FCC862C550}"/>
              </a:ext>
            </a:extLst>
          </p:cNvPr>
          <p:cNvSpPr/>
          <p:nvPr/>
        </p:nvSpPr>
        <p:spPr>
          <a:xfrm>
            <a:off x="2539996" y="1814658"/>
            <a:ext cx="711200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200" b="1" dirty="0">
                <a:solidFill>
                  <a:srgbClr val="C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YouTube</a:t>
            </a:r>
            <a:r>
              <a:rPr lang="en-US" altLang="ko-KR" sz="32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32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 컨텐츠 요약 서비스 필요</a:t>
            </a:r>
            <a:r>
              <a:rPr lang="en-US" altLang="ko-KR" sz="32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!!</a:t>
            </a:r>
            <a:endParaRPr lang="en-US" altLang="ko-KR" sz="20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BCC854-7E59-4571-8F0C-32BB04B32CD7}"/>
              </a:ext>
            </a:extLst>
          </p:cNvPr>
          <p:cNvSpPr/>
          <p:nvPr/>
        </p:nvSpPr>
        <p:spPr>
          <a:xfrm>
            <a:off x="2933697" y="1360202"/>
            <a:ext cx="6324600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바쁜 현대인들에게는 빠르게 뉴스 내용을 습득할 수 있는</a:t>
            </a:r>
            <a:endParaRPr lang="en-US" altLang="ko-KR" sz="20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F321D0-B4BF-48A6-8B43-CE52DA830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617" y="5280766"/>
            <a:ext cx="7624761" cy="1037458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5B3F58A-3488-4E61-B79B-B8614A31C5EC}"/>
              </a:ext>
            </a:extLst>
          </p:cNvPr>
          <p:cNvGrpSpPr/>
          <p:nvPr/>
        </p:nvGrpSpPr>
        <p:grpSpPr>
          <a:xfrm>
            <a:off x="1483885" y="2725354"/>
            <a:ext cx="2155440" cy="2155440"/>
            <a:chOff x="1227501" y="2210170"/>
            <a:chExt cx="2155440" cy="2155440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B49AFE4-D0A7-42F0-9D25-E27A87FBB462}"/>
                </a:ext>
              </a:extLst>
            </p:cNvPr>
            <p:cNvSpPr/>
            <p:nvPr/>
          </p:nvSpPr>
          <p:spPr>
            <a:xfrm>
              <a:off x="1227501" y="2210170"/>
              <a:ext cx="2155440" cy="215544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7C02AD8-6159-41F2-B8AF-9B8BF6AC194D}"/>
                </a:ext>
              </a:extLst>
            </p:cNvPr>
            <p:cNvSpPr/>
            <p:nvPr/>
          </p:nvSpPr>
          <p:spPr>
            <a:xfrm>
              <a:off x="1299548" y="2710809"/>
              <a:ext cx="1968140" cy="11541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끊임없이</a:t>
              </a:r>
              <a:endParaRPr lang="en-US" altLang="ko-KR" sz="24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생산되는</a:t>
              </a:r>
              <a:r>
                <a:rPr lang="en-US" altLang="ko-KR" sz="24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</a:t>
              </a:r>
              <a:r>
                <a:rPr lang="ko-KR" altLang="en-US" sz="24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뉴스</a:t>
              </a:r>
              <a:endParaRPr lang="en-US" altLang="ko-KR" sz="24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CCB40F8-20BF-47B7-BAFC-3C0BD686974B}"/>
              </a:ext>
            </a:extLst>
          </p:cNvPr>
          <p:cNvGrpSpPr/>
          <p:nvPr/>
        </p:nvGrpSpPr>
        <p:grpSpPr>
          <a:xfrm>
            <a:off x="8574278" y="2694423"/>
            <a:ext cx="2155440" cy="2155440"/>
            <a:chOff x="1205899" y="2159266"/>
            <a:chExt cx="2155440" cy="2155440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23180DA-E557-4459-B979-29BEA03F4AE0}"/>
                </a:ext>
              </a:extLst>
            </p:cNvPr>
            <p:cNvSpPr/>
            <p:nvPr/>
          </p:nvSpPr>
          <p:spPr>
            <a:xfrm>
              <a:off x="1205899" y="2159266"/>
              <a:ext cx="2155440" cy="215544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08423F6-574E-4E80-8B6C-54194AE1655E}"/>
                </a:ext>
              </a:extLst>
            </p:cNvPr>
            <p:cNvSpPr/>
            <p:nvPr/>
          </p:nvSpPr>
          <p:spPr>
            <a:xfrm>
              <a:off x="1299549" y="2659905"/>
              <a:ext cx="1968140" cy="11541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효율적인</a:t>
              </a:r>
              <a:endParaRPr lang="en-US" altLang="ko-KR" sz="2400" b="1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뉴스</a:t>
              </a:r>
              <a:r>
                <a:rPr lang="en-US" altLang="ko-KR" sz="24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</a:t>
              </a:r>
              <a:r>
                <a:rPr lang="ko-KR" altLang="en-US" sz="2400" b="1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소비</a:t>
              </a:r>
              <a:endParaRPr lang="en-US" altLang="ko-KR" sz="2400" b="1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D0B8CD9-CD21-4164-AB6B-6FEA21D53E33}"/>
              </a:ext>
            </a:extLst>
          </p:cNvPr>
          <p:cNvSpPr/>
          <p:nvPr/>
        </p:nvSpPr>
        <p:spPr>
          <a:xfrm>
            <a:off x="4089400" y="3462999"/>
            <a:ext cx="365760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요약 서비스</a:t>
            </a:r>
            <a:endParaRPr lang="en-US" altLang="ko-KR" sz="2800" b="1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110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활용데이터 정의 </a:t>
            </a:r>
            <a:r>
              <a:rPr lang="en-US" altLang="ko-KR" dirty="0"/>
              <a:t>&amp; </a:t>
            </a:r>
            <a:r>
              <a:rPr lang="ko-KR" altLang="en-US" dirty="0"/>
              <a:t>수집방안</a:t>
            </a:r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E4DDD084-1782-4596-8C5C-2BAE938A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0AA81-6EAC-4B17-9F3E-AE4B130D38FC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 데이터</a:t>
            </a:r>
            <a:r>
              <a:rPr lang="en-US" altLang="ko-KR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&amp; </a:t>
            </a:r>
            <a:r>
              <a:rPr lang="ko-KR" altLang="en-US" sz="14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수집방안</a:t>
            </a:r>
            <a:endParaRPr lang="ko-KR" altLang="en-US" sz="1400" kern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8DD597E-59D5-4231-8658-797D1FB25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431368"/>
              </p:ext>
            </p:extLst>
          </p:nvPr>
        </p:nvGraphicFramePr>
        <p:xfrm>
          <a:off x="2031999" y="1726237"/>
          <a:ext cx="8128001" cy="44005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4100">
                  <a:extLst>
                    <a:ext uri="{9D8B030D-6E8A-4147-A177-3AD203B41FA5}">
                      <a16:colId xmlns:a16="http://schemas.microsoft.com/office/drawing/2014/main" val="1784162460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1735544136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267659892"/>
                    </a:ext>
                  </a:extLst>
                </a:gridCol>
                <a:gridCol w="2357967">
                  <a:extLst>
                    <a:ext uri="{9D8B030D-6E8A-4147-A177-3AD203B41FA5}">
                      <a16:colId xmlns:a16="http://schemas.microsoft.com/office/drawing/2014/main" val="18157322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b="1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YouTube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Naver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 err="1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Daum</a:t>
                      </a: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605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영상 자동생성자막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동영상 정보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댓글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게시일자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제목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기사본문</a:t>
                      </a:r>
                      <a:endParaRPr lang="en-US" altLang="ko-KR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요약문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6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수집방안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Beautifulsoup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, </a:t>
                      </a:r>
                      <a:r>
                        <a:rPr lang="en-US" altLang="ko-KR" sz="18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YouTubeAPI</a:t>
                      </a:r>
                      <a:endParaRPr lang="en-US" altLang="ko-KR" sz="1800" dirty="0">
                        <a:latin typeface="KoPubWorld돋움체_Pro Medium" panose="00000600000000000000" pitchFamily="50" charset="-127"/>
                        <a:ea typeface="KoPubWorld돋움체_Pro Medium" panose="00000600000000000000" pitchFamily="50" charset="-127"/>
                        <a:cs typeface="KoPubWorld돋움체_Pro Medium" panose="00000600000000000000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52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수집건수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실시간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100,000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100,000</a:t>
                      </a:r>
                      <a:r>
                        <a:rPr lang="ko-KR" altLang="en-US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598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b="1" dirty="0"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YTN, SBS, KBS, MBC, JTBC, MBN,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채널</a:t>
                      </a:r>
                      <a:r>
                        <a:rPr lang="en-US" altLang="ko-KR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A, </a:t>
                      </a:r>
                      <a:r>
                        <a:rPr lang="ko-KR" altLang="en-US" sz="18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연합뉴스</a:t>
                      </a:r>
                      <a:endParaRPr lang="en-US" altLang="ko-KR" sz="1800" dirty="0">
                        <a:latin typeface="KoPubWorld돋움체_Pro Medium" panose="020B0600000101010101" charset="-127"/>
                        <a:ea typeface="KoPubWorld돋움체_Pro Medium" panose="020B0600000101010101" charset="-127"/>
                        <a:cs typeface="KoPubWorld돋움체_Pro Medium" panose="020B0600000101010101" charset="-12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날짜별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latin typeface="KoPubWorld돋움체_Pro Light" panose="020B0600000101010101" charset="-127"/>
                          <a:ea typeface="KoPubWorld돋움체_Pro Light" panose="020B0600000101010101" charset="-127"/>
                          <a:cs typeface="KoPubWorld돋움체_Pro Light" panose="020B0600000101010101" charset="-127"/>
                        </a:rPr>
                        <a:t>카테고리별 상위 랭킹 뉴스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285750" indent="-28575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dirty="0">
                        <a:latin typeface="KoPubWorld돋움체_Pro Light" panose="020B0600000101010101" charset="-127"/>
                        <a:ea typeface="KoPubWorld돋움체_Pro Light" panose="020B0600000101010101" charset="-127"/>
                        <a:cs typeface="KoPubWorld돋움체_Pro Light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67428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A6EF3AE-8020-4981-BB54-D20C73307C2E}"/>
              </a:ext>
            </a:extLst>
          </p:cNvPr>
          <p:cNvSpPr txBox="1"/>
          <p:nvPr/>
        </p:nvSpPr>
        <p:spPr>
          <a:xfrm>
            <a:off x="6614797" y="1285206"/>
            <a:ext cx="208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Train / Validation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65357-59AF-44A9-A829-845D56719C07}"/>
              </a:ext>
            </a:extLst>
          </p:cNvPr>
          <p:cNvSpPr txBox="1"/>
          <p:nvPr/>
        </p:nvSpPr>
        <p:spPr>
          <a:xfrm>
            <a:off x="3502765" y="1285206"/>
            <a:ext cx="140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Test</a:t>
            </a:r>
            <a:endParaRPr lang="ko-KR" altLang="en-US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8766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2CC9E332-79A2-47B5-A06D-86FFEDCE2BC4}"/>
              </a:ext>
            </a:extLst>
          </p:cNvPr>
          <p:cNvSpPr/>
          <p:nvPr/>
        </p:nvSpPr>
        <p:spPr>
          <a:xfrm>
            <a:off x="10098742" y="4568425"/>
            <a:ext cx="1779224" cy="17561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React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Native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43" y="209608"/>
            <a:ext cx="6150429" cy="55718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처리방안 </a:t>
            </a:r>
            <a:r>
              <a:rPr lang="en-US" altLang="ko-KR" dirty="0"/>
              <a:t>&amp; </a:t>
            </a:r>
            <a:r>
              <a:rPr lang="ko-KR" altLang="en-US" dirty="0"/>
              <a:t>분석기법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2D6585-2359-4058-AAF3-81F2DEE6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5A36B7-B4C6-4D84-9091-96BE96286CE8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시스템흐름도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1FC0AC4-ABAE-4365-B3DF-C1A148AD3D60}"/>
              </a:ext>
            </a:extLst>
          </p:cNvPr>
          <p:cNvSpPr/>
          <p:nvPr/>
        </p:nvSpPr>
        <p:spPr>
          <a:xfrm>
            <a:off x="2269671" y="1666526"/>
            <a:ext cx="664139" cy="4893300"/>
          </a:xfrm>
          <a:prstGeom prst="roundRect">
            <a:avLst/>
          </a:prstGeom>
          <a:solidFill>
            <a:srgbClr val="EAE2E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DB</a:t>
            </a:r>
            <a:endParaRPr lang="ko-KR" altLang="en-US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C395F3B6-871D-4BE0-A76D-711433975D9A}"/>
              </a:ext>
            </a:extLst>
          </p:cNvPr>
          <p:cNvSpPr/>
          <p:nvPr/>
        </p:nvSpPr>
        <p:spPr>
          <a:xfrm rot="16200000">
            <a:off x="9047580" y="5011312"/>
            <a:ext cx="1038876" cy="1269221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C64961A-EE6A-475F-9825-D345B6FBA6F1}"/>
              </a:ext>
            </a:extLst>
          </p:cNvPr>
          <p:cNvSpPr/>
          <p:nvPr/>
        </p:nvSpPr>
        <p:spPr>
          <a:xfrm>
            <a:off x="7704049" y="4810351"/>
            <a:ext cx="1617257" cy="15969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APPLY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DB497C7-3DCF-46D3-A50B-C33843CC6F01}"/>
              </a:ext>
            </a:extLst>
          </p:cNvPr>
          <p:cNvSpPr/>
          <p:nvPr/>
        </p:nvSpPr>
        <p:spPr>
          <a:xfrm>
            <a:off x="7653833" y="1686805"/>
            <a:ext cx="1717692" cy="1621797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6FB70A-90EE-4F1A-ADE4-F1ED57953AEB}"/>
              </a:ext>
            </a:extLst>
          </p:cNvPr>
          <p:cNvSpPr txBox="1"/>
          <p:nvPr/>
        </p:nvSpPr>
        <p:spPr>
          <a:xfrm>
            <a:off x="99406" y="1218339"/>
            <a:ext cx="287292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데이터수집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7ABCDB3-6D76-4E76-890C-06DA09A7BA60}"/>
              </a:ext>
            </a:extLst>
          </p:cNvPr>
          <p:cNvCxnSpPr>
            <a:cxnSpLocks/>
          </p:cNvCxnSpPr>
          <p:nvPr/>
        </p:nvCxnSpPr>
        <p:spPr>
          <a:xfrm>
            <a:off x="3085273" y="1229618"/>
            <a:ext cx="0" cy="562838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화살표: 아래쪽 38">
            <a:extLst>
              <a:ext uri="{FF2B5EF4-FFF2-40B4-BE49-F238E27FC236}">
                <a16:creationId xmlns:a16="http://schemas.microsoft.com/office/drawing/2014/main" id="{0A228519-026B-4451-AED2-21D9BBB0BE6C}"/>
              </a:ext>
            </a:extLst>
          </p:cNvPr>
          <p:cNvSpPr/>
          <p:nvPr/>
        </p:nvSpPr>
        <p:spPr>
          <a:xfrm rot="16200000">
            <a:off x="1244204" y="1741161"/>
            <a:ext cx="1038876" cy="1488466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AD1766-587F-419E-885D-25744A96D34E}"/>
              </a:ext>
            </a:extLst>
          </p:cNvPr>
          <p:cNvSpPr txBox="1"/>
          <p:nvPr/>
        </p:nvSpPr>
        <p:spPr>
          <a:xfrm>
            <a:off x="1022693" y="2333137"/>
            <a:ext cx="1392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BeautifulSoup</a:t>
            </a:r>
            <a:endParaRPr lang="ko-KR" altLang="en-US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88B70A95-15E2-4574-9D1E-2E8302D84508}"/>
              </a:ext>
            </a:extLst>
          </p:cNvPr>
          <p:cNvSpPr/>
          <p:nvPr/>
        </p:nvSpPr>
        <p:spPr>
          <a:xfrm rot="16200000">
            <a:off x="1134827" y="4951550"/>
            <a:ext cx="1382138" cy="1363961"/>
          </a:xfrm>
          <a:prstGeom prst="downArrow">
            <a:avLst>
              <a:gd name="adj1" fmla="val 37291"/>
              <a:gd name="adj2" fmla="val 55573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329939-0287-43A7-AFE1-3507BE42E311}"/>
              </a:ext>
            </a:extLst>
          </p:cNvPr>
          <p:cNvSpPr txBox="1"/>
          <p:nvPr/>
        </p:nvSpPr>
        <p:spPr>
          <a:xfrm>
            <a:off x="1115324" y="5383644"/>
            <a:ext cx="139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Pytube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&amp;</a:t>
            </a:r>
          </a:p>
          <a:p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YouTube API</a:t>
            </a:r>
            <a:endParaRPr lang="ko-KR" altLang="en-US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B138030-A090-4E27-9EBB-FA0B3A490272}"/>
              </a:ext>
            </a:extLst>
          </p:cNvPr>
          <p:cNvSpPr txBox="1"/>
          <p:nvPr/>
        </p:nvSpPr>
        <p:spPr>
          <a:xfrm rot="10800000" flipH="1" flipV="1">
            <a:off x="211138" y="4725094"/>
            <a:ext cx="1145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A5002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실시간</a:t>
            </a:r>
            <a:endParaRPr lang="en-US" altLang="ko-KR" sz="1600" b="1" dirty="0">
              <a:solidFill>
                <a:srgbClr val="A50021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  <a:p>
            <a:pPr algn="ctr"/>
            <a:r>
              <a:rPr lang="ko-KR" altLang="en-US" sz="1600" b="1" dirty="0">
                <a:solidFill>
                  <a:srgbClr val="A50021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수집</a:t>
            </a:r>
          </a:p>
        </p:txBody>
      </p:sp>
      <p:pic>
        <p:nvPicPr>
          <p:cNvPr id="45" name="그림 44" descr="그리기이(가) 표시된 사진&#10;&#10;자동 생성된 설명">
            <a:extLst>
              <a:ext uri="{FF2B5EF4-FFF2-40B4-BE49-F238E27FC236}">
                <a16:creationId xmlns:a16="http://schemas.microsoft.com/office/drawing/2014/main" id="{06ED09EE-F7EC-402A-8EBA-EA4E6AB22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5332" y="4609452"/>
            <a:ext cx="381742" cy="397583"/>
          </a:xfrm>
          <a:prstGeom prst="rect">
            <a:avLst/>
          </a:prstGeom>
        </p:spPr>
      </p:pic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4E40362A-B31C-41B0-9C2F-20F74A3DB154}"/>
              </a:ext>
            </a:extLst>
          </p:cNvPr>
          <p:cNvSpPr/>
          <p:nvPr/>
        </p:nvSpPr>
        <p:spPr>
          <a:xfrm>
            <a:off x="2753801" y="1967645"/>
            <a:ext cx="1436818" cy="9871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b="1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X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기사본문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en-US" altLang="ko-KR" sz="1600" b="1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요약문</a:t>
            </a: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4706093-E7A7-421C-83AB-C17C97CEB9FD}"/>
              </a:ext>
            </a:extLst>
          </p:cNvPr>
          <p:cNvSpPr/>
          <p:nvPr/>
        </p:nvSpPr>
        <p:spPr>
          <a:xfrm>
            <a:off x="2753801" y="5083217"/>
            <a:ext cx="1436817" cy="98719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영상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제목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게시일자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script</a:t>
            </a:r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E4795CB-68D6-4868-91EC-81277B0527B2}"/>
              </a:ext>
            </a:extLst>
          </p:cNvPr>
          <p:cNvSpPr txBox="1"/>
          <p:nvPr/>
        </p:nvSpPr>
        <p:spPr>
          <a:xfrm rot="10800000" flipH="1" flipV="1">
            <a:off x="1197724" y="2628821"/>
            <a:ext cx="1229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Crawling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3B00BF-4D81-4F7E-A752-351376981FD0}"/>
              </a:ext>
            </a:extLst>
          </p:cNvPr>
          <p:cNvSpPr txBox="1"/>
          <p:nvPr/>
        </p:nvSpPr>
        <p:spPr>
          <a:xfrm rot="10800000" flipH="1" flipV="1">
            <a:off x="1221865" y="5847181"/>
            <a:ext cx="1229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Crawling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2D20EF22-FAA5-4135-B61A-FF8D54EFF604}"/>
              </a:ext>
            </a:extLst>
          </p:cNvPr>
          <p:cNvCxnSpPr>
            <a:cxnSpLocks/>
          </p:cNvCxnSpPr>
          <p:nvPr/>
        </p:nvCxnSpPr>
        <p:spPr>
          <a:xfrm>
            <a:off x="7159043" y="1229618"/>
            <a:ext cx="0" cy="553948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1B94C49-75FA-4756-9264-2601AE6E66C4}"/>
              </a:ext>
            </a:extLst>
          </p:cNvPr>
          <p:cNvSpPr txBox="1"/>
          <p:nvPr/>
        </p:nvSpPr>
        <p:spPr>
          <a:xfrm>
            <a:off x="3198221" y="1229300"/>
            <a:ext cx="3847870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데이터전처리</a:t>
            </a:r>
            <a:endParaRPr lang="ko-KR" altLang="en-US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75A835A-8EB7-41D7-B1A0-070DDDC379CD}"/>
              </a:ext>
            </a:extLst>
          </p:cNvPr>
          <p:cNvSpPr txBox="1"/>
          <p:nvPr/>
        </p:nvSpPr>
        <p:spPr>
          <a:xfrm>
            <a:off x="7271985" y="1216588"/>
            <a:ext cx="2451547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모델학습</a:t>
            </a:r>
            <a:r>
              <a:rPr lang="en-US" altLang="ko-KR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적용</a:t>
            </a:r>
          </a:p>
        </p:txBody>
      </p:sp>
      <p:sp>
        <p:nvSpPr>
          <p:cNvPr id="54" name="화살표: 아래쪽 53">
            <a:extLst>
              <a:ext uri="{FF2B5EF4-FFF2-40B4-BE49-F238E27FC236}">
                <a16:creationId xmlns:a16="http://schemas.microsoft.com/office/drawing/2014/main" id="{3D5A36C4-AA23-40AB-8041-8CCE4292DAF5}"/>
              </a:ext>
            </a:extLst>
          </p:cNvPr>
          <p:cNvSpPr/>
          <p:nvPr/>
        </p:nvSpPr>
        <p:spPr>
          <a:xfrm rot="16200000">
            <a:off x="5521703" y="3752133"/>
            <a:ext cx="1038876" cy="3701048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0E5E33B4-E04C-4463-8BE0-5FFBE1FE6F72}"/>
              </a:ext>
            </a:extLst>
          </p:cNvPr>
          <p:cNvSpPr/>
          <p:nvPr/>
        </p:nvSpPr>
        <p:spPr>
          <a:xfrm rot="16200000">
            <a:off x="5576564" y="526828"/>
            <a:ext cx="1038876" cy="3810767"/>
          </a:xfrm>
          <a:prstGeom prst="downArrow">
            <a:avLst>
              <a:gd name="adj1" fmla="val 41532"/>
              <a:gd name="adj2" fmla="val 55573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1797FF01-C695-49AC-9648-7637885B3343}"/>
              </a:ext>
            </a:extLst>
          </p:cNvPr>
          <p:cNvSpPr/>
          <p:nvPr/>
        </p:nvSpPr>
        <p:spPr>
          <a:xfrm>
            <a:off x="4384966" y="2403229"/>
            <a:ext cx="1160621" cy="32922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koNLPy</a:t>
            </a:r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CC342A83-A08A-4C6D-955B-84AA2CCD4A32}"/>
              </a:ext>
            </a:extLst>
          </p:cNvPr>
          <p:cNvSpPr/>
          <p:nvPr/>
        </p:nvSpPr>
        <p:spPr>
          <a:xfrm>
            <a:off x="5667546" y="2403229"/>
            <a:ext cx="1160621" cy="32922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koBERT</a:t>
            </a:r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5951D01-4260-4BE5-9256-D61B73FAF30E}"/>
              </a:ext>
            </a:extLst>
          </p:cNvPr>
          <p:cNvSpPr txBox="1"/>
          <p:nvPr/>
        </p:nvSpPr>
        <p:spPr>
          <a:xfrm rot="10800000" flipH="1" flipV="1">
            <a:off x="5667545" y="4357686"/>
            <a:ext cx="1681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Word</a:t>
            </a:r>
          </a:p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Embedding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ACC0C0C-5049-446D-B78B-E05AD37976B9}"/>
              </a:ext>
            </a:extLst>
          </p:cNvPr>
          <p:cNvSpPr txBox="1"/>
          <p:nvPr/>
        </p:nvSpPr>
        <p:spPr>
          <a:xfrm rot="10800000" flipH="1" flipV="1">
            <a:off x="4301457" y="4334013"/>
            <a:ext cx="17601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Tokenizing/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Normalization/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Lemmatization/</a:t>
            </a:r>
          </a:p>
          <a:p>
            <a:pPr algn="ctr"/>
            <a:r>
              <a:rPr lang="en-US" altLang="ko-KR" sz="14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Stemming</a:t>
            </a:r>
            <a:endParaRPr lang="ko-KR" altLang="en-US" sz="14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EBFC747-AD5A-473A-8B22-936CC324E3A5}"/>
              </a:ext>
            </a:extLst>
          </p:cNvPr>
          <p:cNvSpPr txBox="1"/>
          <p:nvPr/>
        </p:nvSpPr>
        <p:spPr>
          <a:xfrm rot="10800000" flipH="1" flipV="1">
            <a:off x="7816935" y="2297432"/>
            <a:ext cx="139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TRAIN</a:t>
            </a:r>
            <a:endParaRPr lang="ko-KR" altLang="en-US" sz="1600" b="1" dirty="0">
              <a:solidFill>
                <a:srgbClr val="002060"/>
              </a:solidFill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32544881-DE52-497E-B327-572E8C75D3C0}"/>
              </a:ext>
            </a:extLst>
          </p:cNvPr>
          <p:cNvSpPr/>
          <p:nvPr/>
        </p:nvSpPr>
        <p:spPr>
          <a:xfrm>
            <a:off x="7736798" y="2867717"/>
            <a:ext cx="1617257" cy="170070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Seq2Seq</a:t>
            </a:r>
            <a:r>
              <a:rPr lang="ko-KR" altLang="en-US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with</a:t>
            </a:r>
            <a:r>
              <a:rPr lang="ko-KR" altLang="en-US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Attention</a:t>
            </a:r>
            <a:endParaRPr lang="ko-KR" altLang="en-US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8" name="화살표: 아래쪽 67">
            <a:extLst>
              <a:ext uri="{FF2B5EF4-FFF2-40B4-BE49-F238E27FC236}">
                <a16:creationId xmlns:a16="http://schemas.microsoft.com/office/drawing/2014/main" id="{24383DC4-3E38-4423-A407-0F11A9F3BD5F}"/>
              </a:ext>
            </a:extLst>
          </p:cNvPr>
          <p:cNvSpPr/>
          <p:nvPr/>
        </p:nvSpPr>
        <p:spPr>
          <a:xfrm>
            <a:off x="8006867" y="4481340"/>
            <a:ext cx="1038876" cy="645144"/>
          </a:xfrm>
          <a:prstGeom prst="downArrow">
            <a:avLst>
              <a:gd name="adj1" fmla="val 41532"/>
              <a:gd name="adj2" fmla="val 63276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573AA73-387C-47BB-8E55-0E5319F42A3F}"/>
              </a:ext>
            </a:extLst>
          </p:cNvPr>
          <p:cNvSpPr txBox="1"/>
          <p:nvPr/>
        </p:nvSpPr>
        <p:spPr>
          <a:xfrm>
            <a:off x="9949425" y="1211520"/>
            <a:ext cx="2108833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앱 서비스</a:t>
            </a: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EBD5CBA0-6083-40B6-853C-C4528B42E868}"/>
              </a:ext>
            </a:extLst>
          </p:cNvPr>
          <p:cNvCxnSpPr>
            <a:cxnSpLocks/>
          </p:cNvCxnSpPr>
          <p:nvPr/>
        </p:nvCxnSpPr>
        <p:spPr>
          <a:xfrm>
            <a:off x="9836492" y="1229618"/>
            <a:ext cx="0" cy="546935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4ABFCA79-270D-40A6-95E8-CC8369C8B40B}"/>
              </a:ext>
            </a:extLst>
          </p:cNvPr>
          <p:cNvSpPr/>
          <p:nvPr/>
        </p:nvSpPr>
        <p:spPr>
          <a:xfrm>
            <a:off x="10098741" y="2105467"/>
            <a:ext cx="1779225" cy="264800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7D33784-7817-4F66-8B70-AE55DC249BFD}"/>
              </a:ext>
            </a:extLst>
          </p:cNvPr>
          <p:cNvSpPr/>
          <p:nvPr/>
        </p:nvSpPr>
        <p:spPr>
          <a:xfrm>
            <a:off x="10098742" y="3805607"/>
            <a:ext cx="1779223" cy="103887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12153D-25E8-44B7-B296-A65C1BF91C0A}"/>
              </a:ext>
            </a:extLst>
          </p:cNvPr>
          <p:cNvSpPr/>
          <p:nvPr/>
        </p:nvSpPr>
        <p:spPr>
          <a:xfrm>
            <a:off x="10294081" y="2566481"/>
            <a:ext cx="13885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뉴스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요약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APP</a:t>
            </a:r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서비스</a:t>
            </a:r>
            <a:endParaRPr lang="en-US" altLang="ko-KR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9009C-4DCC-4590-95D9-21956B54C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37" y="2492071"/>
            <a:ext cx="664139" cy="2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6399CB1-4461-4E69-83A1-3E8E2E30F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88" y="5432378"/>
            <a:ext cx="951867" cy="40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472D0E-BA2D-46D7-AB40-31EC43C15A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2" y="2206053"/>
            <a:ext cx="951867" cy="1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7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B1EEF-458F-43FD-AD48-C8041652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활용방안 </a:t>
            </a:r>
            <a:r>
              <a:rPr lang="en-US" altLang="ko-KR" dirty="0"/>
              <a:t>&amp;</a:t>
            </a:r>
            <a:r>
              <a:rPr lang="ko-KR" altLang="en-US" dirty="0"/>
              <a:t> 기대효과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6AAAA1-F905-4740-B5F3-4F4F7906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D6C77-A859-4F2F-A0CC-69A7D446A59E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A724F-F52D-437F-8F8F-A4C1CD3E6E8D}"/>
              </a:ext>
            </a:extLst>
          </p:cNvPr>
          <p:cNvSpPr txBox="1"/>
          <p:nvPr/>
        </p:nvSpPr>
        <p:spPr>
          <a:xfrm>
            <a:off x="287693" y="731213"/>
            <a:ext cx="3000375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400" kern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활용방안</a:t>
            </a:r>
          </a:p>
        </p:txBody>
      </p:sp>
      <p:pic>
        <p:nvPicPr>
          <p:cNvPr id="1026" name="Picture 2" descr="Phone in hand PNG">
            <a:extLst>
              <a:ext uri="{FF2B5EF4-FFF2-40B4-BE49-F238E27FC236}">
                <a16:creationId xmlns:a16="http://schemas.microsoft.com/office/drawing/2014/main" id="{1809FFF3-C7B4-492C-B917-7B7B9343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274" y="0"/>
            <a:ext cx="4587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94133B-31F9-4813-B6FE-8EAB03B9B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634" y="1371600"/>
            <a:ext cx="1488094" cy="115983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95508AF-5050-4CCA-A23A-3B6F2ADE7DAC}"/>
              </a:ext>
            </a:extLst>
          </p:cNvPr>
          <p:cNvSpPr txBox="1"/>
          <p:nvPr/>
        </p:nvSpPr>
        <p:spPr>
          <a:xfrm>
            <a:off x="9244728" y="1371600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EBBF7D-7775-42C1-B10E-25A0730C8E09}"/>
              </a:ext>
            </a:extLst>
          </p:cNvPr>
          <p:cNvSpPr/>
          <p:nvPr/>
        </p:nvSpPr>
        <p:spPr>
          <a:xfrm>
            <a:off x="580274" y="1371600"/>
            <a:ext cx="5971467" cy="3989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48EF6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어플리케이션 구현</a:t>
            </a:r>
            <a:endParaRPr lang="en-US" altLang="ko-KR" sz="3200" dirty="0">
              <a:solidFill>
                <a:srgbClr val="448EF6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579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내용요약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네이버와 다음 뉴스의 요약 결과를 학습한 모델을 활용하여 유튜브에서 영상 요약 서비스 제공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영상을 클릭하면 원본 영상이 있는 유튜브 페이지로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요약 정보에서 키워드 추출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키워드를 클릭하면 해당 키워드가 나타난 구간으로 바로 이동</a:t>
            </a: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88150A-53FB-47CA-8792-E38FFEA2D8D7}"/>
              </a:ext>
            </a:extLst>
          </p:cNvPr>
          <p:cNvSpPr/>
          <p:nvPr/>
        </p:nvSpPr>
        <p:spPr>
          <a:xfrm>
            <a:off x="580274" y="5191916"/>
            <a:ext cx="6028870" cy="93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579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댓글요약</a:t>
            </a:r>
            <a:endParaRPr lang="en-US" altLang="ko-KR" sz="14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이모티콘 등 구어체의 특수성을 반영한 요약 정보를 제공</a:t>
            </a:r>
            <a:endParaRPr lang="en-US" altLang="ko-KR" sz="14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C22F012-EDCD-4EC5-8195-BC1CD7871BB3}"/>
              </a:ext>
            </a:extLst>
          </p:cNvPr>
          <p:cNvSpPr/>
          <p:nvPr/>
        </p:nvSpPr>
        <p:spPr>
          <a:xfrm>
            <a:off x="7600951" y="478971"/>
            <a:ext cx="2429327" cy="80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YouTube</a:t>
            </a:r>
            <a:endParaRPr lang="en-US" altLang="ko-KR" sz="14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  <a:p>
            <a:pPr algn="ctr"/>
            <a:r>
              <a:rPr lang="en-US" altLang="ko-KR" sz="14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KoPubWorld돋움체_Pro Light" panose="00000300000000000000" pitchFamily="50" charset="-127"/>
              </a:rPr>
              <a:t>News Summary</a:t>
            </a:r>
            <a:endParaRPr lang="ko-KR" altLang="en-US" sz="140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KoPubWorld돋움체_Pro Light" panose="0000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A67C21-9F58-44EF-BB0D-8BBC42D3A538}"/>
              </a:ext>
            </a:extLst>
          </p:cNvPr>
          <p:cNvSpPr txBox="1"/>
          <p:nvPr/>
        </p:nvSpPr>
        <p:spPr>
          <a:xfrm>
            <a:off x="7702323" y="2619107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키워드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키워드</a:t>
            </a:r>
            <a:endParaRPr lang="ko-KR" altLang="en-US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AE2C9D-57D0-43B3-BCDC-DBC41B3B5781}"/>
              </a:ext>
            </a:extLst>
          </p:cNvPr>
          <p:cNvSpPr txBox="1"/>
          <p:nvPr/>
        </p:nvSpPr>
        <p:spPr>
          <a:xfrm>
            <a:off x="9244728" y="3335282"/>
            <a:ext cx="1150582" cy="9387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kern="12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  <a:endParaRPr lang="en-US" altLang="ko-KR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r>
              <a:rPr lang="ko-KR" altLang="en-US" sz="1100" kern="1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뉴스요약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E599C4-7C53-4FB0-A4A7-59EB11E3B22A}"/>
              </a:ext>
            </a:extLst>
          </p:cNvPr>
          <p:cNvSpPr txBox="1"/>
          <p:nvPr/>
        </p:nvSpPr>
        <p:spPr>
          <a:xfrm>
            <a:off x="7702323" y="4582789"/>
            <a:ext cx="251802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댓글요약</a:t>
            </a:r>
            <a:r>
              <a:rPr lang="ko-KR" altLang="en-US" sz="11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키워드 </a:t>
            </a:r>
            <a:r>
              <a:rPr lang="ko-KR" altLang="en-US" sz="1100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키워드</a:t>
            </a:r>
            <a:endParaRPr lang="ko-KR" altLang="en-US" sz="11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A8CF3FA-85BB-41E5-81EA-745644A74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228" y="3336227"/>
            <a:ext cx="1445500" cy="11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41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4273</TotalTime>
  <Words>805</Words>
  <Application>Microsoft Office PowerPoint</Application>
  <PresentationFormat>와이드스크린</PresentationFormat>
  <Paragraphs>182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HY헤드라인M</vt:lpstr>
      <vt:lpstr>KoPubWorld돋움체_Pro Light</vt:lpstr>
      <vt:lpstr>KoPubWorld돋움체_Pro Medium</vt:lpstr>
      <vt:lpstr>KoPubWorld돋움체 Medium</vt:lpstr>
      <vt:lpstr>맑은 고딕</vt:lpstr>
      <vt:lpstr>Arial</vt:lpstr>
      <vt:lpstr>KoPubWorld돋움체_Pro Bold</vt:lpstr>
      <vt:lpstr>Office 테마</vt:lpstr>
      <vt:lpstr>YouTube 뉴스 컨텐츠 자동 요약 서비스 7조: 고은경, 권지혜, 배형준</vt:lpstr>
      <vt:lpstr>Contents</vt:lpstr>
      <vt:lpstr>배경</vt:lpstr>
      <vt:lpstr>배경</vt:lpstr>
      <vt:lpstr>배경</vt:lpstr>
      <vt:lpstr>배경</vt:lpstr>
      <vt:lpstr>활용데이터 정의 &amp; 수집방안</vt:lpstr>
      <vt:lpstr>데이터 처리방안 &amp; 분석기법</vt:lpstr>
      <vt:lpstr>활용방안 &amp; 기대효과</vt:lpstr>
      <vt:lpstr>활용방안 &amp; 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ekherb1244@gmail.com</dc:creator>
  <cp:lastModifiedBy>형준 배</cp:lastModifiedBy>
  <cp:revision>322</cp:revision>
  <dcterms:created xsi:type="dcterms:W3CDTF">2020-06-11T07:48:01Z</dcterms:created>
  <dcterms:modified xsi:type="dcterms:W3CDTF">2020-08-12T15:54:03Z</dcterms:modified>
</cp:coreProperties>
</file>